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7"/>
  </p:notesMasterIdLst>
  <p:sldIdLst>
    <p:sldId id="388" r:id="rId2"/>
    <p:sldId id="357" r:id="rId3"/>
    <p:sldId id="360" r:id="rId4"/>
    <p:sldId id="358" r:id="rId5"/>
    <p:sldId id="3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2" d="100"/>
          <a:sy n="82" d="100"/>
        </p:scale>
        <p:origin x="1402" y="7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84F19-15B3-417E-959F-9727BB6F9E9D}" type="datetimeFigureOut">
              <a:rPr lang="en-AU" smtClean="0"/>
              <a:pPr/>
              <a:t>23/06/2021</a:t>
            </a:fld>
            <a:endParaRPr lang="en-AU"/>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5216C-8B4B-4B4D-9204-E177B8D67B13}" type="slidenum">
              <a:rPr lang="en-AU" smtClean="0"/>
              <a:pPr/>
              <a:t>‹nr.›</a:t>
            </a:fld>
            <a:endParaRPr lang="en-AU"/>
          </a:p>
        </p:txBody>
      </p:sp>
    </p:spTree>
    <p:extLst>
      <p:ext uri="{BB962C8B-B14F-4D97-AF65-F5344CB8AC3E}">
        <p14:creationId xmlns:p14="http://schemas.microsoft.com/office/powerpoint/2010/main" val="64516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Additional text exploring</a:t>
            </a:r>
            <a:r>
              <a:rPr lang="nl-BE" baseline="0"/>
              <a:t> the video clip.</a:t>
            </a:r>
            <a:endParaRPr lang="en-AU"/>
          </a:p>
        </p:txBody>
      </p:sp>
      <p:sp>
        <p:nvSpPr>
          <p:cNvPr id="4" name="Tijdelijke aanduiding voor dianummer 3"/>
          <p:cNvSpPr>
            <a:spLocks noGrp="1"/>
          </p:cNvSpPr>
          <p:nvPr>
            <p:ph type="sldNum" sz="quarter" idx="10"/>
          </p:nvPr>
        </p:nvSpPr>
        <p:spPr/>
        <p:txBody>
          <a:bodyPr/>
          <a:lstStyle/>
          <a:p>
            <a:fld id="{8475216C-8B4B-4B4D-9204-E177B8D67B13}" type="slidenum">
              <a:rPr lang="en-AU" smtClean="0"/>
              <a:pPr/>
              <a:t>1</a:t>
            </a:fld>
            <a:endParaRPr lang="en-AU"/>
          </a:p>
        </p:txBody>
      </p:sp>
    </p:spTree>
    <p:extLst>
      <p:ext uri="{BB962C8B-B14F-4D97-AF65-F5344CB8AC3E}">
        <p14:creationId xmlns:p14="http://schemas.microsoft.com/office/powerpoint/2010/main" val="11420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Picture, photograph, drawing, illustration, painting</a:t>
            </a:r>
            <a:r>
              <a:rPr lang="nl-BE" baseline="0"/>
              <a:t> or art work (NO cartoons or diagrams), with annotation and references.</a:t>
            </a:r>
            <a:endParaRPr lang="en-AU"/>
          </a:p>
        </p:txBody>
      </p:sp>
      <p:sp>
        <p:nvSpPr>
          <p:cNvPr id="4" name="Tijdelijke aanduiding voor dianummer 3"/>
          <p:cNvSpPr>
            <a:spLocks noGrp="1"/>
          </p:cNvSpPr>
          <p:nvPr>
            <p:ph type="sldNum" sz="quarter" idx="10"/>
          </p:nvPr>
        </p:nvSpPr>
        <p:spPr/>
        <p:txBody>
          <a:bodyPr/>
          <a:lstStyle/>
          <a:p>
            <a:fld id="{8475216C-8B4B-4B4D-9204-E177B8D67B13}" type="slidenum">
              <a:rPr lang="en-AU" smtClean="0"/>
              <a:pPr/>
              <a:t>2</a:t>
            </a:fld>
            <a:endParaRPr lang="en-AU"/>
          </a:p>
        </p:txBody>
      </p:sp>
    </p:spTree>
    <p:extLst>
      <p:ext uri="{BB962C8B-B14F-4D97-AF65-F5344CB8AC3E}">
        <p14:creationId xmlns:p14="http://schemas.microsoft.com/office/powerpoint/2010/main" val="211305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Picture, photograph, drawing, illustration, painting</a:t>
            </a:r>
            <a:r>
              <a:rPr lang="nl-BE" baseline="0"/>
              <a:t> or art work (NO cartoons or diagrams), with annotation and references.</a:t>
            </a:r>
            <a:endParaRPr lang="en-AU"/>
          </a:p>
        </p:txBody>
      </p:sp>
      <p:sp>
        <p:nvSpPr>
          <p:cNvPr id="4" name="Tijdelijke aanduiding voor dianummer 3"/>
          <p:cNvSpPr>
            <a:spLocks noGrp="1"/>
          </p:cNvSpPr>
          <p:nvPr>
            <p:ph type="sldNum" sz="quarter" idx="10"/>
          </p:nvPr>
        </p:nvSpPr>
        <p:spPr/>
        <p:txBody>
          <a:bodyPr/>
          <a:lstStyle/>
          <a:p>
            <a:fld id="{8475216C-8B4B-4B4D-9204-E177B8D67B13}" type="slidenum">
              <a:rPr lang="en-AU" smtClean="0"/>
              <a:pPr/>
              <a:t>3</a:t>
            </a:fld>
            <a:endParaRPr lang="en-AU"/>
          </a:p>
        </p:txBody>
      </p:sp>
    </p:spTree>
    <p:extLst>
      <p:ext uri="{BB962C8B-B14F-4D97-AF65-F5344CB8AC3E}">
        <p14:creationId xmlns:p14="http://schemas.microsoft.com/office/powerpoint/2010/main" val="211305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Picture, photograph, drawing, illustration, painting</a:t>
            </a:r>
            <a:r>
              <a:rPr lang="nl-BE" baseline="0"/>
              <a:t> or art work (NO cartoons or diagrams), with annotation and references.</a:t>
            </a:r>
            <a:endParaRPr lang="en-AU"/>
          </a:p>
        </p:txBody>
      </p:sp>
      <p:sp>
        <p:nvSpPr>
          <p:cNvPr id="4" name="Tijdelijke aanduiding voor dianummer 3"/>
          <p:cNvSpPr>
            <a:spLocks noGrp="1"/>
          </p:cNvSpPr>
          <p:nvPr>
            <p:ph type="sldNum" sz="quarter" idx="10"/>
          </p:nvPr>
        </p:nvSpPr>
        <p:spPr/>
        <p:txBody>
          <a:bodyPr/>
          <a:lstStyle/>
          <a:p>
            <a:fld id="{8475216C-8B4B-4B4D-9204-E177B8D67B13}" type="slidenum">
              <a:rPr lang="en-AU" smtClean="0"/>
              <a:pPr/>
              <a:t>4</a:t>
            </a:fld>
            <a:endParaRPr lang="en-AU"/>
          </a:p>
        </p:txBody>
      </p:sp>
    </p:spTree>
    <p:extLst>
      <p:ext uri="{BB962C8B-B14F-4D97-AF65-F5344CB8AC3E}">
        <p14:creationId xmlns:p14="http://schemas.microsoft.com/office/powerpoint/2010/main" val="211305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Picture, photograph, drawing, illustration, painting</a:t>
            </a:r>
            <a:r>
              <a:rPr lang="nl-BE" baseline="0"/>
              <a:t> or art work (NO cartoons or diagrams), with annotation and references.</a:t>
            </a:r>
            <a:endParaRPr lang="en-AU"/>
          </a:p>
        </p:txBody>
      </p:sp>
      <p:sp>
        <p:nvSpPr>
          <p:cNvPr id="4" name="Tijdelijke aanduiding voor dianummer 3"/>
          <p:cNvSpPr>
            <a:spLocks noGrp="1"/>
          </p:cNvSpPr>
          <p:nvPr>
            <p:ph type="sldNum" sz="quarter" idx="10"/>
          </p:nvPr>
        </p:nvSpPr>
        <p:spPr/>
        <p:txBody>
          <a:bodyPr/>
          <a:lstStyle/>
          <a:p>
            <a:fld id="{8475216C-8B4B-4B4D-9204-E177B8D67B13}" type="slidenum">
              <a:rPr lang="en-AU" smtClean="0"/>
              <a:pPr/>
              <a:t>5</a:t>
            </a:fld>
            <a:endParaRPr lang="en-AU"/>
          </a:p>
        </p:txBody>
      </p:sp>
    </p:spTree>
    <p:extLst>
      <p:ext uri="{BB962C8B-B14F-4D97-AF65-F5344CB8AC3E}">
        <p14:creationId xmlns:p14="http://schemas.microsoft.com/office/powerpoint/2010/main" val="211305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AU"/>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AU"/>
          </a:p>
        </p:txBody>
      </p:sp>
      <p:sp>
        <p:nvSpPr>
          <p:cNvPr id="4" name="Tijdelijke aanduiding voor datum 3"/>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5" name="Tijdelijke aanduiding voor voettekst 4"/>
          <p:cNvSpPr>
            <a:spLocks noGrp="1"/>
          </p:cNvSpPr>
          <p:nvPr>
            <p:ph type="ftr" sz="quarter" idx="11"/>
          </p:nvPr>
        </p:nvSpPr>
        <p:spPr/>
        <p:txBody>
          <a:bodyPr/>
          <a:lstStyle/>
          <a:p>
            <a:endParaRPr lang="en-AU"/>
          </a:p>
        </p:txBody>
      </p:sp>
      <p:sp>
        <p:nvSpPr>
          <p:cNvPr id="6" name="Tijdelijke aanduiding voor dianummer 5"/>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123567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AU"/>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4" name="Tijdelijke aanduiding voor datum 3"/>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5" name="Tijdelijke aanduiding voor voettekst 4"/>
          <p:cNvSpPr>
            <a:spLocks noGrp="1"/>
          </p:cNvSpPr>
          <p:nvPr>
            <p:ph type="ftr" sz="quarter" idx="11"/>
          </p:nvPr>
        </p:nvSpPr>
        <p:spPr/>
        <p:txBody>
          <a:bodyPr/>
          <a:lstStyle/>
          <a:p>
            <a:endParaRPr lang="en-AU"/>
          </a:p>
        </p:txBody>
      </p:sp>
      <p:sp>
        <p:nvSpPr>
          <p:cNvPr id="6" name="Tijdelijke aanduiding voor dianummer 5"/>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24224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AU"/>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4" name="Tijdelijke aanduiding voor datum 3"/>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5" name="Tijdelijke aanduiding voor voettekst 4"/>
          <p:cNvSpPr>
            <a:spLocks noGrp="1"/>
          </p:cNvSpPr>
          <p:nvPr>
            <p:ph type="ftr" sz="quarter" idx="11"/>
          </p:nvPr>
        </p:nvSpPr>
        <p:spPr/>
        <p:txBody>
          <a:bodyPr/>
          <a:lstStyle/>
          <a:p>
            <a:endParaRPr lang="en-AU"/>
          </a:p>
        </p:txBody>
      </p:sp>
      <p:sp>
        <p:nvSpPr>
          <p:cNvPr id="6" name="Tijdelijke aanduiding voor dianummer 5"/>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121855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AU"/>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4" name="Tijdelijke aanduiding voor datum 3"/>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5" name="Tijdelijke aanduiding voor voettekst 4"/>
          <p:cNvSpPr>
            <a:spLocks noGrp="1"/>
          </p:cNvSpPr>
          <p:nvPr>
            <p:ph type="ftr" sz="quarter" idx="11"/>
          </p:nvPr>
        </p:nvSpPr>
        <p:spPr/>
        <p:txBody>
          <a:bodyPr/>
          <a:lstStyle/>
          <a:p>
            <a:endParaRPr lang="en-AU"/>
          </a:p>
        </p:txBody>
      </p:sp>
      <p:sp>
        <p:nvSpPr>
          <p:cNvPr id="6" name="Tijdelijke aanduiding voor dianummer 5"/>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51236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AU"/>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5" name="Tijdelijke aanduiding voor voettekst 4"/>
          <p:cNvSpPr>
            <a:spLocks noGrp="1"/>
          </p:cNvSpPr>
          <p:nvPr>
            <p:ph type="ftr" sz="quarter" idx="11"/>
          </p:nvPr>
        </p:nvSpPr>
        <p:spPr/>
        <p:txBody>
          <a:bodyPr/>
          <a:lstStyle/>
          <a:p>
            <a:endParaRPr lang="en-AU"/>
          </a:p>
        </p:txBody>
      </p:sp>
      <p:sp>
        <p:nvSpPr>
          <p:cNvPr id="6" name="Tijdelijke aanduiding voor dianummer 5"/>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110191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AU"/>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5" name="Tijdelijke aanduiding voor datum 4"/>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6" name="Tijdelijke aanduiding voor voettekst 5"/>
          <p:cNvSpPr>
            <a:spLocks noGrp="1"/>
          </p:cNvSpPr>
          <p:nvPr>
            <p:ph type="ftr" sz="quarter" idx="11"/>
          </p:nvPr>
        </p:nvSpPr>
        <p:spPr/>
        <p:txBody>
          <a:bodyPr/>
          <a:lstStyle/>
          <a:p>
            <a:endParaRPr lang="en-AU"/>
          </a:p>
        </p:txBody>
      </p:sp>
      <p:sp>
        <p:nvSpPr>
          <p:cNvPr id="7" name="Tijdelijke aanduiding voor dianummer 6"/>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268388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AU"/>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7" name="Tijdelijke aanduiding voor datum 6"/>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8" name="Tijdelijke aanduiding voor voettekst 7"/>
          <p:cNvSpPr>
            <a:spLocks noGrp="1"/>
          </p:cNvSpPr>
          <p:nvPr>
            <p:ph type="ftr" sz="quarter" idx="11"/>
          </p:nvPr>
        </p:nvSpPr>
        <p:spPr/>
        <p:txBody>
          <a:bodyPr/>
          <a:lstStyle/>
          <a:p>
            <a:endParaRPr lang="en-AU"/>
          </a:p>
        </p:txBody>
      </p:sp>
      <p:sp>
        <p:nvSpPr>
          <p:cNvPr id="9" name="Tijdelijke aanduiding voor dianummer 8"/>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176756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AU"/>
          </a:p>
        </p:txBody>
      </p:sp>
      <p:sp>
        <p:nvSpPr>
          <p:cNvPr id="3" name="Tijdelijke aanduiding voor datum 2"/>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4" name="Tijdelijke aanduiding voor voettekst 3"/>
          <p:cNvSpPr>
            <a:spLocks noGrp="1"/>
          </p:cNvSpPr>
          <p:nvPr>
            <p:ph type="ftr" sz="quarter" idx="11"/>
          </p:nvPr>
        </p:nvSpPr>
        <p:spPr/>
        <p:txBody>
          <a:bodyPr/>
          <a:lstStyle/>
          <a:p>
            <a:endParaRPr lang="en-AU"/>
          </a:p>
        </p:txBody>
      </p:sp>
      <p:sp>
        <p:nvSpPr>
          <p:cNvPr id="5" name="Tijdelijke aanduiding voor dianummer 4"/>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85602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3" name="Tijdelijke aanduiding voor voettekst 2"/>
          <p:cNvSpPr>
            <a:spLocks noGrp="1"/>
          </p:cNvSpPr>
          <p:nvPr>
            <p:ph type="ftr" sz="quarter" idx="11"/>
          </p:nvPr>
        </p:nvSpPr>
        <p:spPr/>
        <p:txBody>
          <a:bodyPr/>
          <a:lstStyle/>
          <a:p>
            <a:endParaRPr lang="en-AU"/>
          </a:p>
        </p:txBody>
      </p:sp>
      <p:sp>
        <p:nvSpPr>
          <p:cNvPr id="4" name="Tijdelijke aanduiding voor dianummer 3"/>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251478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AU"/>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6" name="Tijdelijke aanduiding voor voettekst 5"/>
          <p:cNvSpPr>
            <a:spLocks noGrp="1"/>
          </p:cNvSpPr>
          <p:nvPr>
            <p:ph type="ftr" sz="quarter" idx="11"/>
          </p:nvPr>
        </p:nvSpPr>
        <p:spPr/>
        <p:txBody>
          <a:bodyPr/>
          <a:lstStyle/>
          <a:p>
            <a:endParaRPr lang="en-AU"/>
          </a:p>
        </p:txBody>
      </p:sp>
      <p:sp>
        <p:nvSpPr>
          <p:cNvPr id="7" name="Tijdelijke aanduiding voor dianummer 6"/>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130804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AU"/>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DBDE07A-9833-4F43-8CBE-BB2B2B5809F3}" type="datetimeFigureOut">
              <a:rPr lang="en-AU" smtClean="0"/>
              <a:pPr/>
              <a:t>23/06/2021</a:t>
            </a:fld>
            <a:endParaRPr lang="en-AU"/>
          </a:p>
        </p:txBody>
      </p:sp>
      <p:sp>
        <p:nvSpPr>
          <p:cNvPr id="6" name="Tijdelijke aanduiding voor voettekst 5"/>
          <p:cNvSpPr>
            <a:spLocks noGrp="1"/>
          </p:cNvSpPr>
          <p:nvPr>
            <p:ph type="ftr" sz="quarter" idx="11"/>
          </p:nvPr>
        </p:nvSpPr>
        <p:spPr/>
        <p:txBody>
          <a:bodyPr/>
          <a:lstStyle/>
          <a:p>
            <a:endParaRPr lang="en-AU"/>
          </a:p>
        </p:txBody>
      </p:sp>
      <p:sp>
        <p:nvSpPr>
          <p:cNvPr id="7" name="Tijdelijke aanduiding voor dianummer 6"/>
          <p:cNvSpPr>
            <a:spLocks noGrp="1"/>
          </p:cNvSpPr>
          <p:nvPr>
            <p:ph type="sldNum" sz="quarter" idx="12"/>
          </p:nvPr>
        </p:nvSpPr>
        <p:spPr/>
        <p:txBody>
          <a:bodyPr/>
          <a:lstStyle/>
          <a:p>
            <a:fld id="{3DB811A6-EDA1-4DAE-9AC8-082F4DF74A63}" type="slidenum">
              <a:rPr lang="en-AU" smtClean="0"/>
              <a:pPr/>
              <a:t>‹nr.›</a:t>
            </a:fld>
            <a:endParaRPr lang="en-AU"/>
          </a:p>
        </p:txBody>
      </p:sp>
    </p:spTree>
    <p:extLst>
      <p:ext uri="{BB962C8B-B14F-4D97-AF65-F5344CB8AC3E}">
        <p14:creationId xmlns:p14="http://schemas.microsoft.com/office/powerpoint/2010/main" val="310428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AU"/>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DE07A-9833-4F43-8CBE-BB2B2B5809F3}" type="datetimeFigureOut">
              <a:rPr lang="en-AU" smtClean="0"/>
              <a:pPr/>
              <a:t>23/06/2021</a:t>
            </a:fld>
            <a:endParaRPr lang="en-AU"/>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811A6-EDA1-4DAE-9AC8-082F4DF74A63}" type="slidenum">
              <a:rPr lang="en-AU" smtClean="0"/>
              <a:pPr/>
              <a:t>‹nr.›</a:t>
            </a:fld>
            <a:endParaRPr lang="en-AU"/>
          </a:p>
        </p:txBody>
      </p:sp>
    </p:spTree>
    <p:extLst>
      <p:ext uri="{BB962C8B-B14F-4D97-AF65-F5344CB8AC3E}">
        <p14:creationId xmlns:p14="http://schemas.microsoft.com/office/powerpoint/2010/main" val="889670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143" cy="6875401"/>
          </a:xfrm>
          <a:prstGeom prst="rect">
            <a:avLst/>
          </a:prstGeom>
        </p:spPr>
      </p:pic>
      <p:sp>
        <p:nvSpPr>
          <p:cNvPr id="4" name="Tekstvak 3"/>
          <p:cNvSpPr txBox="1"/>
          <p:nvPr/>
        </p:nvSpPr>
        <p:spPr>
          <a:xfrm>
            <a:off x="295821" y="101236"/>
            <a:ext cx="7010144" cy="707886"/>
          </a:xfrm>
          <a:prstGeom prst="rect">
            <a:avLst/>
          </a:prstGeom>
          <a:noFill/>
        </p:spPr>
        <p:txBody>
          <a:bodyPr wrap="square" rtlCol="0">
            <a:spAutoFit/>
          </a:bodyPr>
          <a:lstStyle/>
          <a:p>
            <a:r>
              <a:rPr lang="nl-BE" sz="4000" b="1" dirty="0">
                <a:solidFill>
                  <a:schemeClr val="bg1"/>
                </a:solidFill>
              </a:rPr>
              <a:t>De Post- Kritische Geloofsschaal</a:t>
            </a:r>
            <a:endParaRPr lang="en-AU" sz="4000" b="1" dirty="0">
              <a:solidFill>
                <a:schemeClr val="bg1"/>
              </a:solidFill>
            </a:endParaRPr>
          </a:p>
        </p:txBody>
      </p:sp>
      <p:sp>
        <p:nvSpPr>
          <p:cNvPr id="5" name="Tekstvak 4"/>
          <p:cNvSpPr txBox="1"/>
          <p:nvPr/>
        </p:nvSpPr>
        <p:spPr>
          <a:xfrm>
            <a:off x="304776" y="758509"/>
            <a:ext cx="8007951" cy="461665"/>
          </a:xfrm>
          <a:prstGeom prst="rect">
            <a:avLst/>
          </a:prstGeom>
          <a:noFill/>
        </p:spPr>
        <p:txBody>
          <a:bodyPr wrap="square" rtlCol="0">
            <a:spAutoFit/>
          </a:bodyPr>
          <a:lstStyle/>
          <a:p>
            <a:r>
              <a:rPr lang="nl-BE" sz="2400" b="1" dirty="0">
                <a:solidFill>
                  <a:schemeClr val="bg1"/>
                </a:solidFill>
              </a:rPr>
              <a:t>Cognitieve geloofsstijlen </a:t>
            </a:r>
            <a:r>
              <a:rPr lang="nl-BE" sz="2400" b="1">
                <a:solidFill>
                  <a:schemeClr val="bg1"/>
                </a:solidFill>
              </a:rPr>
              <a:t>- Diagram</a:t>
            </a:r>
            <a:endParaRPr lang="en-AU" sz="2400" b="1" i="1" dirty="0">
              <a:solidFill>
                <a:schemeClr val="bg1"/>
              </a:solidFill>
            </a:endParaRPr>
          </a:p>
        </p:txBody>
      </p:sp>
      <p:pic>
        <p:nvPicPr>
          <p:cNvPr id="7" name="Afbeelding 10" descr="Schema PKG EN (step 4).png"/>
          <p:cNvPicPr>
            <a:picLocks noChangeAspect="1"/>
          </p:cNvPicPr>
          <p:nvPr/>
        </p:nvPicPr>
        <p:blipFill>
          <a:blip r:embed="rId4" cstate="print"/>
          <a:stretch>
            <a:fillRect/>
          </a:stretch>
        </p:blipFill>
        <p:spPr>
          <a:xfrm>
            <a:off x="273292" y="1646938"/>
            <a:ext cx="8500299" cy="5040000"/>
          </a:xfrm>
          <a:prstGeom prst="rect">
            <a:avLst/>
          </a:prstGeom>
        </p:spPr>
      </p:pic>
      <p:sp>
        <p:nvSpPr>
          <p:cNvPr id="8" name="Ovaal 4"/>
          <p:cNvSpPr/>
          <p:nvPr/>
        </p:nvSpPr>
        <p:spPr>
          <a:xfrm>
            <a:off x="1393360" y="4103360"/>
            <a:ext cx="605800" cy="605800"/>
          </a:xfrm>
          <a:prstGeom prst="ellipse">
            <a:avLst/>
          </a:prstGeom>
          <a:solidFill>
            <a:srgbClr val="FFD333">
              <a:alpha val="80000"/>
            </a:srgbClr>
          </a:solidFill>
          <a:ln>
            <a:noFill/>
          </a:ln>
          <a:effectLst>
            <a:innerShdw blurRad="635000">
              <a:srgbClr val="D095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chemeClr val="accent4">
                  <a:lumMod val="50000"/>
                </a:schemeClr>
              </a:solidFill>
            </a:endParaRPr>
          </a:p>
        </p:txBody>
      </p:sp>
      <p:sp>
        <p:nvSpPr>
          <p:cNvPr id="10" name="Tekstvak 6"/>
          <p:cNvSpPr txBox="1">
            <a:spLocks noChangeArrowheads="1"/>
          </p:cNvSpPr>
          <p:nvPr/>
        </p:nvSpPr>
        <p:spPr bwMode="auto">
          <a:xfrm>
            <a:off x="444696" y="4734976"/>
            <a:ext cx="2466552" cy="692497"/>
          </a:xfrm>
          <a:prstGeom prst="rect">
            <a:avLst/>
          </a:prstGeom>
          <a:noFill/>
          <a:ln w="9525">
            <a:noFill/>
            <a:miter lim="800000"/>
            <a:headEnd/>
            <a:tailEnd/>
          </a:ln>
        </p:spPr>
        <p:txBody>
          <a:bodyPr wrap="square">
            <a:spAutoFit/>
          </a:bodyPr>
          <a:lstStyle/>
          <a:p>
            <a:pPr algn="ctr"/>
            <a:r>
              <a:rPr lang="nl-NL" sz="1300" b="1" dirty="0">
                <a:solidFill>
                  <a:srgbClr val="F0AD00">
                    <a:lumMod val="75000"/>
                  </a:srgbClr>
                </a:solidFill>
                <a:latin typeface="Corbel"/>
              </a:rPr>
              <a:t>preferentiële religieuze </a:t>
            </a:r>
          </a:p>
          <a:p>
            <a:pPr algn="ctr"/>
            <a:r>
              <a:rPr lang="nl-NL" sz="1300" b="1" dirty="0">
                <a:solidFill>
                  <a:srgbClr val="F0AD00">
                    <a:lumMod val="75000"/>
                  </a:srgbClr>
                </a:solidFill>
                <a:latin typeface="Corbel"/>
              </a:rPr>
              <a:t>attitude op theologische </a:t>
            </a:r>
          </a:p>
          <a:p>
            <a:pPr algn="ctr"/>
            <a:r>
              <a:rPr lang="nl-NL" sz="1300" b="1" dirty="0">
                <a:solidFill>
                  <a:srgbClr val="F0AD00">
                    <a:lumMod val="75000"/>
                  </a:srgbClr>
                </a:solidFill>
                <a:latin typeface="Corbel"/>
              </a:rPr>
              <a:t>gronden</a:t>
            </a:r>
          </a:p>
        </p:txBody>
      </p:sp>
    </p:spTree>
    <p:extLst>
      <p:ext uri="{BB962C8B-B14F-4D97-AF65-F5344CB8AC3E}">
        <p14:creationId xmlns:p14="http://schemas.microsoft.com/office/powerpoint/2010/main" val="229978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 y="0"/>
            <a:ext cx="9143390" cy="6858000"/>
          </a:xfrm>
          <a:prstGeom prst="rect">
            <a:avLst/>
          </a:prstGeom>
        </p:spPr>
      </p:pic>
      <p:sp>
        <p:nvSpPr>
          <p:cNvPr id="8" name="Tekstvak 7"/>
          <p:cNvSpPr txBox="1"/>
          <p:nvPr/>
        </p:nvSpPr>
        <p:spPr>
          <a:xfrm>
            <a:off x="0" y="5704367"/>
            <a:ext cx="5950424" cy="954107"/>
          </a:xfrm>
          <a:prstGeom prst="rect">
            <a:avLst/>
          </a:prstGeom>
          <a:noFill/>
        </p:spPr>
        <p:txBody>
          <a:bodyPr wrap="square" rtlCol="0">
            <a:spAutoFit/>
          </a:bodyPr>
          <a:lstStyle/>
          <a:p>
            <a:r>
              <a:rPr lang="nl-BE" sz="1400" cap="small" dirty="0"/>
              <a:t>Letterlijk Geloof</a:t>
            </a:r>
            <a:r>
              <a:rPr lang="nl-BE" sz="1400" dirty="0"/>
              <a:t>. De priester leerkracht in soutane leidt alle leerlingen binnen in het geloof. Er is één weg, één waarheid en één richting die het leven zin kan geven. De leerlingen volgen zonder gemopper of kritische reflectie het juiste </a:t>
            </a:r>
            <a:r>
              <a:rPr lang="nl-BE" sz="1400" dirty="0" err="1"/>
              <a:t>geloofspad</a:t>
            </a:r>
            <a:r>
              <a:rPr lang="nl-BE" sz="1400" dirty="0"/>
              <a:t> via het Bijbelboek.</a:t>
            </a:r>
            <a:endParaRPr lang="nl-BE" dirty="0"/>
          </a:p>
        </p:txBody>
      </p:sp>
      <p:sp>
        <p:nvSpPr>
          <p:cNvPr id="12" name="Tekstvak 11"/>
          <p:cNvSpPr txBox="1"/>
          <p:nvPr/>
        </p:nvSpPr>
        <p:spPr>
          <a:xfrm>
            <a:off x="5950422" y="5715290"/>
            <a:ext cx="3193575" cy="523220"/>
          </a:xfrm>
          <a:prstGeom prst="rect">
            <a:avLst/>
          </a:prstGeom>
          <a:noFill/>
        </p:spPr>
        <p:txBody>
          <a:bodyPr wrap="square" rtlCol="0">
            <a:spAutoFit/>
          </a:bodyPr>
          <a:lstStyle/>
          <a:p>
            <a:r>
              <a:rPr lang="nl-BE" sz="1400" dirty="0"/>
              <a:t>Ontwerp: Joris </a:t>
            </a:r>
            <a:r>
              <a:rPr lang="nl-BE" sz="1400" dirty="0" err="1"/>
              <a:t>Snaet</a:t>
            </a:r>
            <a:endParaRPr lang="nl-BE" sz="1400" dirty="0"/>
          </a:p>
          <a:p>
            <a:r>
              <a:rPr lang="nl-BE" sz="1400" dirty="0"/>
              <a:t>(14/12/2015)</a:t>
            </a:r>
            <a:endParaRPr lang="en-AU"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386" y="226426"/>
            <a:ext cx="6030802" cy="5272853"/>
          </a:xfrm>
          <a:prstGeom prst="rect">
            <a:avLst/>
          </a:prstGeom>
        </p:spPr>
      </p:pic>
    </p:spTree>
    <p:extLst>
      <p:ext uri="{BB962C8B-B14F-4D97-AF65-F5344CB8AC3E}">
        <p14:creationId xmlns:p14="http://schemas.microsoft.com/office/powerpoint/2010/main" val="339667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 y="0"/>
            <a:ext cx="9143390" cy="6858000"/>
          </a:xfrm>
          <a:prstGeom prst="rect">
            <a:avLst/>
          </a:prstGeom>
        </p:spPr>
      </p:pic>
      <p:sp>
        <p:nvSpPr>
          <p:cNvPr id="8" name="Tekstvak 7"/>
          <p:cNvSpPr txBox="1"/>
          <p:nvPr/>
        </p:nvSpPr>
        <p:spPr>
          <a:xfrm>
            <a:off x="0" y="5704367"/>
            <a:ext cx="5950424" cy="954107"/>
          </a:xfrm>
          <a:prstGeom prst="rect">
            <a:avLst/>
          </a:prstGeom>
          <a:noFill/>
        </p:spPr>
        <p:txBody>
          <a:bodyPr wrap="square" rtlCol="0">
            <a:spAutoFit/>
          </a:bodyPr>
          <a:lstStyle/>
          <a:p>
            <a:r>
              <a:rPr lang="nl-BE" sz="1400" cap="small" dirty="0"/>
              <a:t>Externe kritiek</a:t>
            </a:r>
            <a:r>
              <a:rPr lang="nl-BE" sz="1400" dirty="0"/>
              <a:t>. Het geloofsboek is een gevaarlijke weg, de leerkracht waarschuwt voor deze foutieve benadering. Het is verboden om dit pad te bewandelen omdat deze weg leerlingen op het verkeerde spoor zou zetten. De leerlingen krijgen niet de kans om deze route te verkennen.</a:t>
            </a:r>
          </a:p>
        </p:txBody>
      </p:sp>
      <p:sp>
        <p:nvSpPr>
          <p:cNvPr id="12" name="Tekstvak 11"/>
          <p:cNvSpPr txBox="1"/>
          <p:nvPr/>
        </p:nvSpPr>
        <p:spPr>
          <a:xfrm>
            <a:off x="5950423" y="5704367"/>
            <a:ext cx="3193575" cy="1077218"/>
          </a:xfrm>
          <a:prstGeom prst="rect">
            <a:avLst/>
          </a:prstGeom>
          <a:noFill/>
        </p:spPr>
        <p:txBody>
          <a:bodyPr wrap="square" rtlCol="0">
            <a:spAutoFit/>
          </a:bodyPr>
          <a:lstStyle/>
          <a:p>
            <a:r>
              <a:rPr lang="nl-BE" sz="1400" dirty="0"/>
              <a:t>Ontwerp: Joris </a:t>
            </a:r>
            <a:r>
              <a:rPr lang="nl-BE" sz="1400" dirty="0" err="1"/>
              <a:t>Snaet</a:t>
            </a:r>
            <a:endParaRPr lang="nl-BE" sz="1400" dirty="0"/>
          </a:p>
          <a:p>
            <a:r>
              <a:rPr lang="nl-BE" sz="1400" dirty="0"/>
              <a:t>(14/12/2015)</a:t>
            </a:r>
          </a:p>
          <a:p>
            <a:endParaRPr lang="nl-BE" dirty="0"/>
          </a:p>
          <a:p>
            <a:endParaRPr lang="en-AU"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227" y="161697"/>
            <a:ext cx="5245608" cy="5343144"/>
          </a:xfrm>
          <a:prstGeom prst="rect">
            <a:avLst/>
          </a:prstGeom>
        </p:spPr>
      </p:pic>
    </p:spTree>
    <p:extLst>
      <p:ext uri="{BB962C8B-B14F-4D97-AF65-F5344CB8AC3E}">
        <p14:creationId xmlns:p14="http://schemas.microsoft.com/office/powerpoint/2010/main" val="234208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 y="0"/>
            <a:ext cx="9143390" cy="6858000"/>
          </a:xfrm>
          <a:prstGeom prst="rect">
            <a:avLst/>
          </a:prstGeom>
        </p:spPr>
      </p:pic>
      <p:sp>
        <p:nvSpPr>
          <p:cNvPr id="8" name="Tekstvak 7"/>
          <p:cNvSpPr txBox="1"/>
          <p:nvPr/>
        </p:nvSpPr>
        <p:spPr>
          <a:xfrm>
            <a:off x="0" y="5704367"/>
            <a:ext cx="5950424" cy="1169551"/>
          </a:xfrm>
          <a:prstGeom prst="rect">
            <a:avLst/>
          </a:prstGeom>
          <a:noFill/>
        </p:spPr>
        <p:txBody>
          <a:bodyPr wrap="square" rtlCol="0">
            <a:spAutoFit/>
          </a:bodyPr>
          <a:lstStyle/>
          <a:p>
            <a:r>
              <a:rPr lang="nl-BE" sz="1400" cap="small" dirty="0"/>
              <a:t>Relativisme</a:t>
            </a:r>
            <a:r>
              <a:rPr lang="nl-BE" sz="1400" dirty="0"/>
              <a:t>. Er zijn heel veel verschillende geloofsboeken en levensbeschouwelijke paden om te bewandelen, ieder met een eigen pleitbezorger maar uiteindelijk lopen al deze wegen dood en leiden ze nergens toe. De leerlingen bevinden zich op een rondpunt waar men eindeloos kan ronddraaien.</a:t>
            </a:r>
            <a:endParaRPr lang="nl-BE" dirty="0"/>
          </a:p>
        </p:txBody>
      </p:sp>
      <p:sp>
        <p:nvSpPr>
          <p:cNvPr id="12" name="Tekstvak 11"/>
          <p:cNvSpPr txBox="1"/>
          <p:nvPr/>
        </p:nvSpPr>
        <p:spPr>
          <a:xfrm>
            <a:off x="5950423" y="5704367"/>
            <a:ext cx="3193575" cy="738664"/>
          </a:xfrm>
          <a:prstGeom prst="rect">
            <a:avLst/>
          </a:prstGeom>
          <a:noFill/>
        </p:spPr>
        <p:txBody>
          <a:bodyPr wrap="square" rtlCol="0">
            <a:spAutoFit/>
          </a:bodyPr>
          <a:lstStyle/>
          <a:p>
            <a:r>
              <a:rPr lang="nl-BE" sz="1400" dirty="0"/>
              <a:t>Ontwerp: Joris </a:t>
            </a:r>
            <a:r>
              <a:rPr lang="nl-BE" sz="1400" dirty="0" err="1"/>
              <a:t>Snaet</a:t>
            </a:r>
            <a:endParaRPr lang="nl-BE" sz="1400" dirty="0"/>
          </a:p>
          <a:p>
            <a:r>
              <a:rPr lang="nl-BE" sz="1400" dirty="0"/>
              <a:t>(14/12/2015)</a:t>
            </a:r>
          </a:p>
          <a:p>
            <a:endParaRPr lang="nl-BE"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937" y="306595"/>
            <a:ext cx="6864933" cy="5198246"/>
          </a:xfrm>
          <a:prstGeom prst="rect">
            <a:avLst/>
          </a:prstGeom>
        </p:spPr>
      </p:pic>
    </p:spTree>
    <p:extLst>
      <p:ext uri="{BB962C8B-B14F-4D97-AF65-F5344CB8AC3E}">
        <p14:creationId xmlns:p14="http://schemas.microsoft.com/office/powerpoint/2010/main" val="407725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 y="0"/>
            <a:ext cx="9143390" cy="6858000"/>
          </a:xfrm>
          <a:prstGeom prst="rect">
            <a:avLst/>
          </a:prstGeom>
        </p:spPr>
      </p:pic>
      <p:sp>
        <p:nvSpPr>
          <p:cNvPr id="8" name="Tekstvak 7"/>
          <p:cNvSpPr txBox="1"/>
          <p:nvPr/>
        </p:nvSpPr>
        <p:spPr>
          <a:xfrm>
            <a:off x="0" y="5704367"/>
            <a:ext cx="5950424" cy="1169551"/>
          </a:xfrm>
          <a:prstGeom prst="rect">
            <a:avLst/>
          </a:prstGeom>
          <a:noFill/>
        </p:spPr>
        <p:txBody>
          <a:bodyPr wrap="square" rtlCol="0">
            <a:spAutoFit/>
          </a:bodyPr>
          <a:lstStyle/>
          <a:p>
            <a:r>
              <a:rPr lang="nl-BE" sz="1400" cap="small" dirty="0"/>
              <a:t>Post- kritisch geloof</a:t>
            </a:r>
            <a:r>
              <a:rPr lang="nl-BE" sz="1400" dirty="0"/>
              <a:t>. Er zijn vele wegen en zingevingspaden. De leerlingen verkennen zelf het zingevingsdorp en bewandelen hun eigen pad. Het Bijbelboek biedt één perspectief naast de anderen, een weg die men vrij en kritisch kan kiezen. Aan de horizon ziet men perspectieven, “licht” dat het eigen leven kan kleuren en zin geven.</a:t>
            </a:r>
            <a:endParaRPr lang="nl-BE" dirty="0"/>
          </a:p>
        </p:txBody>
      </p:sp>
      <p:sp>
        <p:nvSpPr>
          <p:cNvPr id="12" name="Tekstvak 11"/>
          <p:cNvSpPr txBox="1"/>
          <p:nvPr/>
        </p:nvSpPr>
        <p:spPr>
          <a:xfrm>
            <a:off x="5950423" y="5704367"/>
            <a:ext cx="3193575" cy="1200329"/>
          </a:xfrm>
          <a:prstGeom prst="rect">
            <a:avLst/>
          </a:prstGeom>
          <a:noFill/>
        </p:spPr>
        <p:txBody>
          <a:bodyPr wrap="square" rtlCol="0">
            <a:spAutoFit/>
          </a:bodyPr>
          <a:lstStyle/>
          <a:p>
            <a:endParaRPr lang="nl-BE" dirty="0"/>
          </a:p>
          <a:p>
            <a:endParaRPr lang="nl-BE" dirty="0"/>
          </a:p>
          <a:p>
            <a:endParaRPr lang="nl-BE" dirty="0"/>
          </a:p>
          <a:p>
            <a:endParaRPr lang="en-AU" dirty="0"/>
          </a:p>
        </p:txBody>
      </p:sp>
      <p:sp>
        <p:nvSpPr>
          <p:cNvPr id="10" name="Tekstvak 11"/>
          <p:cNvSpPr txBox="1"/>
          <p:nvPr/>
        </p:nvSpPr>
        <p:spPr>
          <a:xfrm>
            <a:off x="5950423" y="5704367"/>
            <a:ext cx="3193575" cy="800219"/>
          </a:xfrm>
          <a:prstGeom prst="rect">
            <a:avLst/>
          </a:prstGeom>
          <a:noFill/>
        </p:spPr>
        <p:txBody>
          <a:bodyPr wrap="square" rtlCol="0">
            <a:spAutoFit/>
          </a:bodyPr>
          <a:lstStyle/>
          <a:p>
            <a:r>
              <a:rPr lang="nl-BE" sz="1400" dirty="0"/>
              <a:t>Ontwerp: Joris </a:t>
            </a:r>
            <a:r>
              <a:rPr lang="nl-BE" sz="1400" dirty="0" err="1"/>
              <a:t>Snaet</a:t>
            </a:r>
            <a:endParaRPr lang="nl-BE" sz="1400" dirty="0"/>
          </a:p>
          <a:p>
            <a:r>
              <a:rPr lang="nl-BE" sz="1400" dirty="0"/>
              <a:t>(14/12/2015)</a:t>
            </a:r>
          </a:p>
          <a:p>
            <a:endParaRPr lang="en-AU"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5902" y="162324"/>
            <a:ext cx="6224016" cy="5379720"/>
          </a:xfrm>
          <a:prstGeom prst="rect">
            <a:avLst/>
          </a:prstGeom>
        </p:spPr>
      </p:pic>
    </p:spTree>
    <p:extLst>
      <p:ext uri="{BB962C8B-B14F-4D97-AF65-F5344CB8AC3E}">
        <p14:creationId xmlns:p14="http://schemas.microsoft.com/office/powerpoint/2010/main" val="212999556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TotalTime>
  <Words>351</Words>
  <Application>Microsoft Office PowerPoint</Application>
  <PresentationFormat>Diavoorstelling (4:3)</PresentationFormat>
  <Paragraphs>29</Paragraphs>
  <Slides>5</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Corbel</vt:lpstr>
      <vt:lpstr>Kantoorthema</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u0055559</dc:creator>
  <cp:lastModifiedBy>Tom Uytterhoeven</cp:lastModifiedBy>
  <cp:revision>249</cp:revision>
  <dcterms:created xsi:type="dcterms:W3CDTF">2014-04-30T07:59:43Z</dcterms:created>
  <dcterms:modified xsi:type="dcterms:W3CDTF">2021-06-23T16:58:33Z</dcterms:modified>
</cp:coreProperties>
</file>